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8"/>
  </p:notesMasterIdLst>
  <p:sldIdLst>
    <p:sldId id="310" r:id="rId4"/>
    <p:sldId id="308" r:id="rId5"/>
    <p:sldId id="311" r:id="rId6"/>
    <p:sldId id="280" r:id="rId7"/>
    <p:sldId id="278" r:id="rId9"/>
    <p:sldId id="291" r:id="rId10"/>
    <p:sldId id="301" r:id="rId11"/>
    <p:sldId id="302" r:id="rId12"/>
    <p:sldId id="313" r:id="rId13"/>
    <p:sldId id="312" r:id="rId14"/>
    <p:sldId id="303" r:id="rId15"/>
    <p:sldId id="314" r:id="rId16"/>
    <p:sldId id="307" r:id="rId17"/>
    <p:sldId id="315" r:id="rId18"/>
    <p:sldId id="316" r:id="rId19"/>
    <p:sldId id="317" r:id="rId20"/>
    <p:sldId id="305" r:id="rId21"/>
    <p:sldId id="318" r:id="rId22"/>
    <p:sldId id="319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1" orient="horz" pos="2160" userDrawn="1">
          <p15:clr>
            <a:srgbClr val="A4A3A4"/>
          </p15:clr>
        </p15:guide>
        <p15:guide id="2" pos="285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" clrIdx="0"/>
  <p:cmAuthor id="1" name="Duli" initials="D" lastIdx="1" clrIdx="0"/>
  <p:cmAuthor id="2" name="微软用户" initials="微" lastIdx="0" clrIdx="0"/>
  <p:cmAuthor id="3" name="新课标第一网" initials="新" lastIdx="0" clrIdx="0"/>
  <p:cmAuthor id="4" name="zhang yishuai" initials="zy" lastIdx="0" clrIdx="3"/>
  <p:cmAuthor id="5" name="lenovo" initials="l" lastIdx="0" clrIdx="0"/>
  <p:cmAuthor id="6" name="ming qiu" initials="m" lastIdx="0" clrIdx="1"/>
  <p:cmAuthor id="7" name="1206988966@qq.com" initials="1" lastIdx="0" clrIdx="2"/>
  <p:cmAuthor id="8" name="姜伟光" initials="姜" lastIdx="0" clrIdx="0"/>
  <p:cmAuthor id="9" name="dongyu" initials="d" lastIdx="0" clrIdx="8"/>
  <p:cmAuthor id="10" name="houyanan21" initials="h" lastIdx="0" clrIdx="9"/>
  <p:cmAuthor id="11" name="PC" initials="P" lastIdx="0" clrIdx="0"/>
  <p:cmAuthor id="12" name="jinli" initials="j" lastIdx="0" clrIdx="0"/>
  <p:cmAuthor id="15" name="李丽" initials="李" lastIdx="0" clrIdx="14"/>
  <p:cmAuthor id="16" name="Nicole Li  李倩" initials="N" lastIdx="0" clrIdx="0"/>
  <p:cmAuthor id="75" name="作者" initials="A" lastIdx="0" clrIdx="24"/>
  <p:cmAuthor id="17" name="admin" initials="a" lastIdx="0" clrIdx="0"/>
  <p:cmAuthor id="18" name="222" initials="2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-750" y="-96"/>
      </p:cViewPr>
      <p:guideLst>
        <p:guide orient="horz" pos="1620"/>
        <p:guide pos="2880"/>
        <p:guide orient="horz" pos="2160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8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9CFC4-EBA0-4097-9C6E-C4B06C236D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F5942-9E7B-47E1-8F42-59ED542744E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BF74EE3-47EF-4323-A5D0-2690712F5A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42-9E7B-47E1-8F42-59ED542744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42-9E7B-47E1-8F42-59ED542744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/>
              <a:t>领悟多元视角下的拉丁美洲</a:t>
            </a:r>
            <a:endParaRPr lang="zh-CN" altLang="en-US" b="1" dirty="0" smtClean="0"/>
          </a:p>
          <a:p>
            <a:r>
              <a:rPr lang="zh-CN" altLang="en-US" dirty="0" smtClean="0"/>
              <a:t>作者：张森根张森根简介：</a:t>
            </a:r>
            <a:r>
              <a:rPr lang="en-US" altLang="zh-CN" dirty="0" smtClean="0"/>
              <a:t>1937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20</a:t>
            </a:r>
            <a:r>
              <a:rPr lang="zh-CN" altLang="en-US" dirty="0" smtClean="0"/>
              <a:t>日生于上海。</a:t>
            </a:r>
            <a:r>
              <a:rPr lang="en-US" altLang="zh-CN" dirty="0" smtClean="0"/>
              <a:t>1961</a:t>
            </a:r>
            <a:r>
              <a:rPr lang="zh-CN" altLang="en-US" dirty="0" smtClean="0"/>
              <a:t>年南京大学历史系本科毕业，</a:t>
            </a:r>
            <a:r>
              <a:rPr lang="en-US" altLang="zh-CN" dirty="0" smtClean="0"/>
              <a:t>1964</a:t>
            </a:r>
            <a:r>
              <a:rPr lang="zh-CN" altLang="en-US" dirty="0" smtClean="0"/>
              <a:t>年复旦大学历史系拉丁美洲史研究生毕业。现为中国社科院拉丁美洲研究所研究员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42-9E7B-47E1-8F42-59ED542744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/>
              <a:t>领悟多元视角下的拉丁美洲</a:t>
            </a:r>
            <a:endParaRPr lang="zh-CN" altLang="en-US" b="1" dirty="0" smtClean="0"/>
          </a:p>
          <a:p>
            <a:r>
              <a:rPr lang="zh-CN" altLang="en-US" dirty="0" smtClean="0"/>
              <a:t>作者：张森根张森根简介：</a:t>
            </a:r>
            <a:r>
              <a:rPr lang="en-US" altLang="zh-CN" dirty="0" smtClean="0"/>
              <a:t>1937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20</a:t>
            </a:r>
            <a:r>
              <a:rPr lang="zh-CN" altLang="en-US" dirty="0" smtClean="0"/>
              <a:t>日生于上海。</a:t>
            </a:r>
            <a:r>
              <a:rPr lang="en-US" altLang="zh-CN" dirty="0" smtClean="0"/>
              <a:t>1961</a:t>
            </a:r>
            <a:r>
              <a:rPr lang="zh-CN" altLang="en-US" dirty="0" smtClean="0"/>
              <a:t>年南京大学历史系本科毕业，</a:t>
            </a:r>
            <a:r>
              <a:rPr lang="en-US" altLang="zh-CN" dirty="0" smtClean="0"/>
              <a:t>1964</a:t>
            </a:r>
            <a:r>
              <a:rPr lang="zh-CN" altLang="en-US" dirty="0" smtClean="0"/>
              <a:t>年复旦大学历史系拉丁美洲史研究生毕业。现为中国社科院拉丁美洲研究所研究员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42-9E7B-47E1-8F42-59ED542744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/>
              <a:t>领悟多元视角下的拉丁美洲</a:t>
            </a:r>
            <a:endParaRPr lang="zh-CN" altLang="en-US" b="1" dirty="0" smtClean="0"/>
          </a:p>
          <a:p>
            <a:r>
              <a:rPr lang="zh-CN" altLang="en-US" dirty="0" smtClean="0"/>
              <a:t>作者：张森根张森根简介：</a:t>
            </a:r>
            <a:r>
              <a:rPr lang="en-US" altLang="zh-CN" dirty="0" smtClean="0"/>
              <a:t>1937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20</a:t>
            </a:r>
            <a:r>
              <a:rPr lang="zh-CN" altLang="en-US" dirty="0" smtClean="0"/>
              <a:t>日生于上海。</a:t>
            </a:r>
            <a:r>
              <a:rPr lang="en-US" altLang="zh-CN" dirty="0" smtClean="0"/>
              <a:t>1961</a:t>
            </a:r>
            <a:r>
              <a:rPr lang="zh-CN" altLang="en-US" dirty="0" smtClean="0"/>
              <a:t>年南京大学历史系本科毕业，</a:t>
            </a:r>
            <a:r>
              <a:rPr lang="en-US" altLang="zh-CN" dirty="0" smtClean="0"/>
              <a:t>1964</a:t>
            </a:r>
            <a:r>
              <a:rPr lang="zh-CN" altLang="en-US" dirty="0" smtClean="0"/>
              <a:t>年复旦大学历史系拉丁美洲史研究生毕业。现为中国社科院拉丁美洲研究所研究员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42-9E7B-47E1-8F42-59ED542744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4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8580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515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79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 userDrawn="1"/>
        </p:nvSpPr>
        <p:spPr>
          <a:xfrm>
            <a:off x="3338029" y="105958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61.xml"/><Relationship Id="rId20" Type="http://schemas.openxmlformats.org/officeDocument/2006/relationships/tags" Target="../tags/tag60.xml"/><Relationship Id="rId2" Type="http://schemas.openxmlformats.org/officeDocument/2006/relationships/image" Target="../media/image12.png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1.xml"/><Relationship Id="rId1" Type="http://schemas.openxmlformats.org/officeDocument/2006/relationships/tags" Target="../tags/tag6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tags" Target="../tags/tag6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8.xml"/><Relationship Id="rId5" Type="http://schemas.openxmlformats.org/officeDocument/2006/relationships/image" Target="../media/image10.jpeg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9.jpeg"/><Relationship Id="rId1" Type="http://schemas.openxmlformats.org/officeDocument/2006/relationships/tags" Target="../tags/tag3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70156" y="843558"/>
            <a:ext cx="8662987" cy="1475579"/>
          </a:xfrm>
          <a:prstGeom prst="rect">
            <a:avLst/>
          </a:prstGeom>
          <a:noFill/>
          <a:ln w="50800">
            <a:noFill/>
            <a:miter lim="800000"/>
          </a:ln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 </a:t>
            </a:r>
            <a:endParaRPr lang="en-US" altLang="zh-CN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亚非拉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民族民主运动的高涨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4" descr="http://photocdn.sohu.com/20071219/Img25417937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34875" y="2586587"/>
            <a:ext cx="2089770" cy="2290709"/>
          </a:xfrm>
          <a:prstGeom prst="rect">
            <a:avLst/>
          </a:prstGeom>
          <a:noFill/>
        </p:spPr>
      </p:pic>
      <p:pic>
        <p:nvPicPr>
          <p:cNvPr id="6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235" y="2643758"/>
            <a:ext cx="2276468" cy="22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643758"/>
            <a:ext cx="2762371" cy="210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624" y="2657383"/>
            <a:ext cx="7593077" cy="1396807"/>
            <a:chOff x="5914968" y="3564374"/>
            <a:chExt cx="11501689" cy="2299242"/>
          </a:xfrm>
        </p:grpSpPr>
        <p:pic>
          <p:nvPicPr>
            <p:cNvPr id="3" name="Picture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914968" y="3564374"/>
              <a:ext cx="4709328" cy="2299242"/>
            </a:xfrm>
            <a:prstGeom prst="rect">
              <a:avLst/>
            </a:prstGeom>
            <a:noFill/>
            <a:ln w="9525">
              <a:noFill/>
            </a:ln>
            <a:effectLst>
              <a:softEdge rad="63500"/>
            </a:effectLst>
          </p:spPr>
        </p:pic>
        <p:sp>
          <p:nvSpPr>
            <p:cNvPr id="4" name="矩形 2"/>
            <p:cNvSpPr/>
            <p:nvPr/>
          </p:nvSpPr>
          <p:spPr>
            <a:xfrm>
              <a:off x="11477785" y="3564374"/>
              <a:ext cx="5938872" cy="18333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>
                <a:lnSpc>
                  <a:spcPct val="15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甘地倡导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“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回到纺车去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”</a:t>
              </a:r>
              <a:endPara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以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抵制西方的经济侵略</a:t>
              </a:r>
              <a:r>
                <a:rPr lang="zh-CN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  <a:sym typeface="+mn-ea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5" name="文本框 25"/>
          <p:cNvSpPr txBox="1"/>
          <p:nvPr/>
        </p:nvSpPr>
        <p:spPr>
          <a:xfrm>
            <a:off x="634695" y="771550"/>
            <a:ext cx="8064896" cy="147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just" fontAlgn="base">
              <a:lnSpc>
                <a:spcPct val="125000"/>
              </a:lnSpc>
            </a:pPr>
            <a:r>
              <a:rPr lang="en-US" altLang="zh-CN" sz="24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材料：甘地号召印度人穿由传统手摇纺车织出的土布衣服，印度对英国的棉布进口量从</a:t>
            </a:r>
            <a:r>
              <a:rPr lang="en-US" altLang="zh-CN" sz="24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1920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年的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10.2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亿卢比，下降到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1921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年的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5.7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亿卢比。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7544" y="701392"/>
          <a:ext cx="8424936" cy="31147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158"/>
                <a:gridCol w="7400778"/>
              </a:tblGrid>
              <a:tr h="4552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阶段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 eaLnBrk="0" hangingPunct="0">
                        <a:buClrTx/>
                        <a:buSzTx/>
                        <a:buNone/>
                      </a:pPr>
                      <a:endParaRPr lang="zh-CN" altLang="zh-CN" sz="13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4552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时间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 eaLnBrk="0" hangingPunct="0">
                        <a:buClrTx/>
                        <a:buSzTx/>
                        <a:buNone/>
                      </a:pPr>
                      <a:endParaRPr lang="zh-CN" altLang="zh-CN" sz="13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4552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形式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 eaLnBrk="0" hangingPunct="0">
                        <a:buClrTx/>
                        <a:buSzTx/>
                        <a:buNone/>
                      </a:pPr>
                      <a:endParaRPr lang="zh-CN" altLang="zh-CN" sz="13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4552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内容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83857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典型事件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4552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结果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465673" y="1188136"/>
            <a:ext cx="7344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FF0000"/>
                </a:solidFill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1930年</a:t>
            </a:r>
            <a:endParaRPr lang="zh-CN" altLang="zh-CN" sz="2400" b="1" dirty="0">
              <a:solidFill>
                <a:srgbClr val="FF0000"/>
              </a:solidFill>
              <a:effectLst/>
              <a:latin typeface="+mj-ea"/>
              <a:ea typeface="+mj-ea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7207" y="2067693"/>
            <a:ext cx="6681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400" b="1" dirty="0"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降低</a:t>
            </a:r>
            <a:r>
              <a:rPr lang="zh-CN" altLang="zh-CN" sz="2400" b="1" dirty="0">
                <a:solidFill>
                  <a:srgbClr val="FF0000"/>
                </a:solidFill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田赋</a:t>
            </a:r>
            <a:r>
              <a:rPr lang="zh-CN" altLang="zh-CN" sz="2400" b="1" dirty="0"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；释放</a:t>
            </a:r>
            <a:r>
              <a:rPr lang="zh-CN" altLang="zh-CN" sz="2400" b="1" dirty="0">
                <a:solidFill>
                  <a:srgbClr val="FF0000"/>
                </a:solidFill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政治犯</a:t>
            </a:r>
            <a:r>
              <a:rPr lang="zh-CN" altLang="zh-CN" sz="2400" b="1" dirty="0"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；</a:t>
            </a:r>
            <a:r>
              <a:rPr lang="zh-CN" altLang="zh-CN" sz="2400" b="1" dirty="0">
                <a:solidFill>
                  <a:srgbClr val="FF0000"/>
                </a:solidFill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废除食盐专卖法</a:t>
            </a:r>
            <a:r>
              <a:rPr lang="zh-CN" altLang="zh-CN" sz="2400" b="1" dirty="0"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等要求</a:t>
            </a:r>
            <a:endParaRPr lang="zh-CN" altLang="zh-CN" sz="2400" b="1" dirty="0">
              <a:effectLst/>
              <a:latin typeface="+mj-ea"/>
              <a:ea typeface="+mj-ea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07904" y="2643758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zh-CN" sz="2400" b="1">
                <a:solidFill>
                  <a:srgbClr val="FF0000"/>
                </a:solidFill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自取海水制盐</a:t>
            </a:r>
            <a:endParaRPr lang="zh-CN" altLang="zh-CN" sz="2400" b="1">
              <a:solidFill>
                <a:srgbClr val="FF0000"/>
              </a:solidFill>
              <a:effectLst/>
              <a:latin typeface="+mj-ea"/>
              <a:ea typeface="+mj-ea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42002" y="3363838"/>
            <a:ext cx="6768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b="1" dirty="0">
                <a:latin typeface="+mj-ea"/>
                <a:ea typeface="+mj-ea"/>
                <a:cs typeface="楷体" panose="02010609060101010101" pitchFamily="49" charset="-122"/>
                <a:sym typeface="+mn-ea"/>
              </a:rPr>
              <a:t>印度总督与甘地</a:t>
            </a:r>
            <a:r>
              <a:rPr lang="zh-CN" altLang="zh-CN" sz="2400" b="1" dirty="0">
                <a:solidFill>
                  <a:srgbClr val="FF0000"/>
                </a:solidFill>
                <a:latin typeface="+mj-ea"/>
                <a:ea typeface="+mj-ea"/>
                <a:cs typeface="楷体" panose="02010609060101010101" pitchFamily="49" charset="-122"/>
                <a:sym typeface="+mn-ea"/>
              </a:rPr>
              <a:t>谈判</a:t>
            </a:r>
            <a:r>
              <a:rPr lang="zh-CN" altLang="zh-CN" sz="2400" b="1" dirty="0">
                <a:latin typeface="+mj-ea"/>
                <a:ea typeface="+mj-ea"/>
                <a:cs typeface="楷体" panose="02010609060101010101" pitchFamily="49" charset="-122"/>
                <a:sym typeface="+mn-ea"/>
              </a:rPr>
              <a:t>，双方</a:t>
            </a:r>
            <a:r>
              <a:rPr lang="zh-CN" altLang="zh-CN" sz="2400" b="1" dirty="0">
                <a:solidFill>
                  <a:srgbClr val="FF0000"/>
                </a:solidFill>
                <a:latin typeface="+mj-ea"/>
                <a:ea typeface="+mj-ea"/>
                <a:cs typeface="楷体" panose="02010609060101010101" pitchFamily="49" charset="-122"/>
                <a:sym typeface="+mn-ea"/>
              </a:rPr>
              <a:t>妥协。</a:t>
            </a:r>
            <a:endParaRPr lang="zh-CN" altLang="zh-CN" sz="2400" b="1" dirty="0">
              <a:latin typeface="+mj-ea"/>
              <a:ea typeface="+mj-ea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5348" y="1659706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400" b="1" dirty="0">
                <a:solidFill>
                  <a:srgbClr val="FF0000"/>
                </a:solidFill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不服从</a:t>
            </a:r>
            <a:r>
              <a:rPr lang="zh-CN" altLang="zh-CN" sz="2400" b="1" dirty="0">
                <a:effectLst/>
                <a:latin typeface="+mj-ea"/>
                <a:ea typeface="+mj-ea"/>
                <a:cs typeface="楷体" panose="02010609060101010101" pitchFamily="49" charset="-122"/>
                <a:sym typeface="+mn-ea"/>
              </a:rPr>
              <a:t>形式</a:t>
            </a:r>
            <a:endParaRPr lang="zh-CN" altLang="zh-CN" sz="2400" b="1" dirty="0">
              <a:effectLst/>
              <a:latin typeface="+mj-ea"/>
              <a:ea typeface="+mj-ea"/>
              <a:cs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23297" y="648095"/>
            <a:ext cx="2969183" cy="3124442"/>
            <a:chOff x="9525" y="653"/>
            <a:chExt cx="4676" cy="6561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525" y="653"/>
              <a:ext cx="4676" cy="336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2"/>
            <p:cNvSpPr>
              <a:spLocks noChangeArrowheads="1"/>
            </p:cNvSpPr>
            <p:nvPr/>
          </p:nvSpPr>
          <p:spPr bwMode="auto">
            <a:xfrm>
              <a:off x="9542" y="4021"/>
              <a:ext cx="4659" cy="319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latin typeface="+mj-ea"/>
                  <a:ea typeface="+mj-ea"/>
                  <a:cs typeface="楷体" panose="02010609060101010101" pitchFamily="49" charset="-122"/>
                </a:rPr>
                <a:t>1930年3月12日起，甘地与支持者步行约390公里，在</a:t>
              </a:r>
              <a:r>
                <a:rPr lang="en-US" altLang="zh-CN" sz="2000" dirty="0">
                  <a:latin typeface="+mj-ea"/>
                  <a:ea typeface="+mj-ea"/>
                  <a:cs typeface="楷体" panose="02010609060101010101" pitchFamily="49" charset="-122"/>
                </a:rPr>
                <a:t>24</a:t>
              </a:r>
              <a:r>
                <a:rPr lang="zh-CN" altLang="en-US" sz="2000" dirty="0">
                  <a:latin typeface="+mj-ea"/>
                  <a:ea typeface="+mj-ea"/>
                  <a:cs typeface="楷体" panose="02010609060101010101" pitchFamily="49" charset="-122"/>
                </a:rPr>
                <a:t>天后走到海边，亲自煮海水取盐。</a:t>
              </a:r>
              <a:endParaRPr lang="zh-CN" altLang="en-US" sz="2000" dirty="0">
                <a:latin typeface="+mj-ea"/>
                <a:ea typeface="+mj-ea"/>
                <a:cs typeface="楷体" panose="02010609060101010101" pitchFamily="49" charset="-122"/>
              </a:endParaRPr>
            </a:p>
          </p:txBody>
        </p:sp>
      </p:grpSp>
      <p:sp>
        <p:nvSpPr>
          <p:cNvPr id="19" name="横卷形 18"/>
          <p:cNvSpPr/>
          <p:nvPr/>
        </p:nvSpPr>
        <p:spPr>
          <a:xfrm>
            <a:off x="749308" y="1738126"/>
            <a:ext cx="8136904" cy="1811263"/>
          </a:xfrm>
          <a:prstGeom prst="horizontalScroll">
            <a:avLst/>
          </a:prstGeom>
          <a:solidFill>
            <a:schemeClr val="bg1">
              <a:lumMod val="85000"/>
            </a:schemeClr>
          </a:solidFill>
          <a:ln w="19050" cap="flat">
            <a:solidFill>
              <a:srgbClr val="0070C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8" tIns="45718" rIns="45718" bIns="45718" numCol="1" spcCol="38100" rtlCol="0" anchor="ctr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b="1" dirty="0">
                <a:latin typeface="+mj-ea"/>
                <a:ea typeface="+mj-ea"/>
                <a:cs typeface="楷体" panose="02010609060101010101" pitchFamily="49" charset="-122"/>
                <a:sym typeface="+mn-ea"/>
              </a:rPr>
              <a:t>几个月间，印度城乡掀起反对殖民政府的运动，一些地方发生武装暴动。英国殖民政府发布镇压令，逮捕甘地。同时被判刑者达9万人。</a:t>
            </a:r>
            <a:endParaRPr kumimoji="0" lang="zh-CN" altLang="zh-CN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uFillTx/>
              <a:latin typeface="+mj-ea"/>
              <a:ea typeface="+mj-ea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75581" y="734511"/>
            <a:ext cx="7416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楷体" panose="02010609060101010101" pitchFamily="49" charset="-122"/>
              </a:rPr>
              <a:t>第二阶段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cs typeface="楷体" panose="02010609060101010101" pitchFamily="49" charset="-122"/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5148025" y="613963"/>
            <a:ext cx="3806516" cy="702760"/>
          </a:xfrm>
          <a:prstGeom prst="cloudCallout">
            <a:avLst>
              <a:gd name="adj1" fmla="val -28031"/>
              <a:gd name="adj2" fmla="val 123093"/>
            </a:avLst>
          </a:prstGeom>
          <a:solidFill>
            <a:srgbClr val="FFFFFF"/>
          </a:solidFill>
          <a:ln w="12700" cap="flat" cmpd="sng">
            <a:solidFill>
              <a:srgbClr val="0070C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8" tIns="45718" rIns="45718" bIns="45718" numCol="1" spcCol="38100" rtlCol="0" anchor="ctr" forceAA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algn="ctr" rtl="0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楷体" panose="02010609060101010101" pitchFamily="49" charset="-122"/>
                <a:sym typeface="+mn-ea"/>
              </a:rPr>
              <a:t>文明不服从运动</a:t>
            </a:r>
            <a:endParaRPr kumimoji="0" lang="zh-CN" altLang="zh-CN" sz="2400" b="1" i="0" u="none" strike="noStrike" cap="none" spc="0" normalizeH="0" baseline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8" name="组合 17"/>
          <p:cNvGrpSpPr/>
          <p:nvPr>
            <p:custDataLst>
              <p:tags r:id="rId3"/>
            </p:custDataLst>
          </p:nvPr>
        </p:nvGrpSpPr>
        <p:grpSpPr>
          <a:xfrm>
            <a:off x="2814925" y="3943214"/>
            <a:ext cx="5199060" cy="846381"/>
            <a:chOff x="7427" y="6474"/>
            <a:chExt cx="8610" cy="2280"/>
          </a:xfrm>
        </p:grpSpPr>
        <p:sp>
          <p:nvSpPr>
            <p:cNvPr id="20" name="文本框 19"/>
            <p:cNvSpPr txBox="1"/>
            <p:nvPr>
              <p:custDataLst>
                <p:tags r:id="rId4"/>
              </p:custDataLst>
            </p:nvPr>
          </p:nvSpPr>
          <p:spPr>
            <a:xfrm>
              <a:off x="8102" y="6488"/>
              <a:ext cx="1937" cy="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5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第一阶段</a:t>
              </a:r>
              <a:endParaRPr lang="zh-CN" altLang="en-US" sz="165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" name="组合 20"/>
            <p:cNvGrpSpPr/>
            <p:nvPr>
              <p:custDataLst>
                <p:tags r:id="rId5"/>
              </p:custDataLst>
            </p:nvPr>
          </p:nvGrpSpPr>
          <p:grpSpPr>
            <a:xfrm>
              <a:off x="7427" y="7311"/>
              <a:ext cx="8610" cy="1443"/>
              <a:chOff x="7427" y="7311"/>
              <a:chExt cx="8610" cy="1443"/>
            </a:xfrm>
          </p:grpSpPr>
          <p:grpSp>
            <p:nvGrpSpPr>
              <p:cNvPr id="23" name="组合 22"/>
              <p:cNvGrpSpPr/>
              <p:nvPr>
                <p:custDataLst>
                  <p:tags r:id="rId6"/>
                </p:custDataLst>
              </p:nvPr>
            </p:nvGrpSpPr>
            <p:grpSpPr>
              <a:xfrm>
                <a:off x="7427" y="7641"/>
                <a:ext cx="8610" cy="1113"/>
                <a:chOff x="7427" y="7641"/>
                <a:chExt cx="8610" cy="1113"/>
              </a:xfrm>
            </p:grpSpPr>
            <p:grpSp>
              <p:nvGrpSpPr>
                <p:cNvPr id="26" name="组合 25"/>
                <p:cNvGrpSpPr/>
                <p:nvPr>
                  <p:custDataLst>
                    <p:tags r:id="rId7"/>
                  </p:custDataLst>
                </p:nvPr>
              </p:nvGrpSpPr>
              <p:grpSpPr>
                <a:xfrm>
                  <a:off x="7709" y="7641"/>
                  <a:ext cx="7911" cy="356"/>
                  <a:chOff x="7709" y="7725"/>
                  <a:chExt cx="7911" cy="356"/>
                </a:xfrm>
              </p:grpSpPr>
              <p:sp>
                <p:nvSpPr>
                  <p:cNvPr id="31" name="燕尾形箭头 30"/>
                  <p:cNvSpPr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7709" y="7725"/>
                    <a:ext cx="7911" cy="356"/>
                  </a:xfrm>
                  <a:prstGeom prst="notchedRightArrow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32" name="组合 31"/>
                  <p:cNvGrpSpPr/>
                  <p:nvPr>
                    <p:custDataLst>
                      <p:tags r:id="rId9"/>
                    </p:custDataLst>
                  </p:nvPr>
                </p:nvGrpSpPr>
                <p:grpSpPr>
                  <a:xfrm>
                    <a:off x="8261" y="7843"/>
                    <a:ext cx="6362" cy="120"/>
                    <a:chOff x="8261" y="7826"/>
                    <a:chExt cx="6362" cy="120"/>
                  </a:xfrm>
                </p:grpSpPr>
                <p:sp>
                  <p:nvSpPr>
                    <p:cNvPr id="33" name="椭圆 32"/>
                    <p:cNvSpPr/>
                    <p:nvPr>
                      <p:custDataLst>
                        <p:tags r:id="rId10"/>
                      </p:custDataLst>
                    </p:nvPr>
                  </p:nvSpPr>
                  <p:spPr>
                    <a:xfrm>
                      <a:off x="8261" y="7827"/>
                      <a:ext cx="203" cy="11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FF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4" name="椭圆 33"/>
                    <p:cNvSpPr/>
                    <p:nvPr>
                      <p:custDataLst>
                        <p:tags r:id="rId11"/>
                      </p:custDataLst>
                    </p:nvPr>
                  </p:nvSpPr>
                  <p:spPr>
                    <a:xfrm>
                      <a:off x="9938" y="7826"/>
                      <a:ext cx="203" cy="1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FF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5" name="椭圆 34"/>
                    <p:cNvSpPr/>
                    <p:nvPr>
                      <p:custDataLst>
                        <p:tags r:id="rId12"/>
                      </p:custDataLst>
                    </p:nvPr>
                  </p:nvSpPr>
                  <p:spPr>
                    <a:xfrm>
                      <a:off x="12179" y="7826"/>
                      <a:ext cx="203" cy="11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FF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" name="椭圆 35"/>
                    <p:cNvSpPr/>
                    <p:nvPr>
                      <p:custDataLst>
                        <p:tags r:id="rId13"/>
                      </p:custDataLst>
                    </p:nvPr>
                  </p:nvSpPr>
                  <p:spPr>
                    <a:xfrm>
                      <a:off x="14420" y="7827"/>
                      <a:ext cx="203" cy="11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FF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sp>
              <p:nvSpPr>
                <p:cNvPr id="27" name="文本框 32"/>
                <p:cNvSpPr txBox="1"/>
                <p:nvPr>
                  <p:custDataLst>
                    <p:tags r:id="rId14"/>
                  </p:custDataLst>
                </p:nvPr>
              </p:nvSpPr>
              <p:spPr>
                <a:xfrm>
                  <a:off x="7427" y="7946"/>
                  <a:ext cx="2303" cy="8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35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1920.9</a:t>
                  </a:r>
                  <a:endParaRPr lang="en-US" altLang="zh-CN" sz="135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" name="文本框 33"/>
                <p:cNvSpPr txBox="1"/>
                <p:nvPr>
                  <p:custDataLst>
                    <p:tags r:id="rId15"/>
                  </p:custDataLst>
                </p:nvPr>
              </p:nvSpPr>
              <p:spPr>
                <a:xfrm>
                  <a:off x="9294" y="7946"/>
                  <a:ext cx="2303" cy="8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35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1922.2</a:t>
                  </a:r>
                  <a:endParaRPr lang="en-US" altLang="zh-CN" sz="135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文本框 34"/>
                <p:cNvSpPr txBox="1"/>
                <p:nvPr>
                  <p:custDataLst>
                    <p:tags r:id="rId16"/>
                  </p:custDataLst>
                </p:nvPr>
              </p:nvSpPr>
              <p:spPr>
                <a:xfrm>
                  <a:off x="11523" y="7946"/>
                  <a:ext cx="2303" cy="8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35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1930.3</a:t>
                  </a:r>
                  <a:endParaRPr lang="en-US" altLang="zh-CN" sz="135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" name="文本框 35"/>
                <p:cNvSpPr txBox="1"/>
                <p:nvPr>
                  <p:custDataLst>
                    <p:tags r:id="rId17"/>
                  </p:custDataLst>
                </p:nvPr>
              </p:nvSpPr>
              <p:spPr>
                <a:xfrm>
                  <a:off x="13734" y="7879"/>
                  <a:ext cx="2303" cy="8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35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1934.4</a:t>
                  </a:r>
                  <a:endParaRPr lang="en-US" altLang="zh-CN" sz="135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4" name="左中括号 23"/>
              <p:cNvSpPr/>
              <p:nvPr>
                <p:custDataLst>
                  <p:tags r:id="rId18"/>
                </p:custDataLst>
              </p:nvPr>
            </p:nvSpPr>
            <p:spPr>
              <a:xfrm rot="5400000">
                <a:off x="9011" y="6665"/>
                <a:ext cx="381" cy="1677"/>
              </a:xfrm>
              <a:prstGeom prst="leftBracket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左中括号 24"/>
              <p:cNvSpPr/>
              <p:nvPr>
                <p:custDataLst>
                  <p:tags r:id="rId19"/>
                </p:custDataLst>
              </p:nvPr>
            </p:nvSpPr>
            <p:spPr>
              <a:xfrm rot="5400000">
                <a:off x="13229" y="6399"/>
                <a:ext cx="381" cy="2205"/>
              </a:xfrm>
              <a:prstGeom prst="leftBracket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2" name="文本框 40"/>
            <p:cNvSpPr txBox="1"/>
            <p:nvPr>
              <p:custDataLst>
                <p:tags r:id="rId20"/>
              </p:custDataLst>
            </p:nvPr>
          </p:nvSpPr>
          <p:spPr>
            <a:xfrm>
              <a:off x="12466" y="6474"/>
              <a:ext cx="2204" cy="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5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第二阶段</a:t>
              </a:r>
              <a:endParaRPr lang="zh-CN" altLang="en-US" sz="165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7" grpId="0"/>
      <p:bldP spid="19" grpId="0" animBg="1"/>
      <p:bldP spid="19" grpId="1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99592" y="619294"/>
          <a:ext cx="7560840" cy="4231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7977"/>
                <a:gridCol w="5912863"/>
              </a:tblGrid>
              <a:tr h="381058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aseline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印度非暴力不合作运动</a:t>
                      </a:r>
                      <a:endParaRPr lang="zh-CN" altLang="en-US" sz="2000" baseline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99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背景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796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领导人</a:t>
                      </a:r>
                      <a:endParaRPr lang="zh-CN" altLang="en-US" sz="2400" b="1" baseline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232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经过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66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特点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66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性质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938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影响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987824" y="161822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甘地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10544" y="946630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一战激化宗主国与殖民地的矛盾；十月革命胜利鼓舞</a:t>
            </a:r>
            <a:endParaRPr lang="zh-CN" altLang="en-US" sz="2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3808" y="1993086"/>
            <a:ext cx="1422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+mn-ea"/>
              </a:rPr>
              <a:t>第一阶段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+mn-ea"/>
              </a:rPr>
              <a:t>第二阶段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2563790" y="2756236"/>
            <a:ext cx="5896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+mn-ea"/>
              </a:rPr>
              <a:t>和平合法的非暴力不合作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1823" y="3641847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+mn-ea"/>
              </a:rPr>
              <a:t>动员了┅，增强了┅打击了┅</a:t>
            </a:r>
            <a:endParaRPr lang="en-US" altLang="zh-CN" sz="2400" b="1" dirty="0">
              <a:solidFill>
                <a:srgbClr val="0070C0"/>
              </a:solidFill>
              <a:latin typeface="+mn-ea"/>
            </a:endParaRPr>
          </a:p>
          <a:p>
            <a:r>
              <a:rPr lang="zh-CN" altLang="en-US" sz="2400" b="1" dirty="0">
                <a:solidFill>
                  <a:srgbClr val="0070C0"/>
                </a:solidFill>
                <a:effectLst/>
                <a:latin typeface="+mn-ea"/>
                <a:sym typeface="+mn-ea"/>
              </a:rPr>
              <a:t>控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sym typeface="+mn-ea"/>
              </a:rPr>
              <a:t>制了群众的斗争方式，保证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+mn-ea"/>
              </a:rPr>
              <a:t>了资产阶级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sym typeface="+mn-ea"/>
              </a:rPr>
              <a:t>对运动的领导权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+mn-ea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04384" y="3217901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+mn-ea"/>
              </a:rPr>
              <a:t>民族解放运动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552" y="627534"/>
          <a:ext cx="8280920" cy="3456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4927"/>
                <a:gridCol w="6475993"/>
              </a:tblGrid>
              <a:tr h="381058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aseline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非洲：埃及华夫脱运动</a:t>
                      </a:r>
                      <a:endParaRPr lang="zh-CN" altLang="en-US" sz="2000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99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原因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796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</a:t>
                      </a:r>
                      <a:endParaRPr lang="zh-CN" altLang="en-US" sz="2400" b="1" baseline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709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66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66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结果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714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意义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339752" y="1131590"/>
            <a:ext cx="6480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英国战后继续维持在埃及的统治，激起埃及人民的反抗</a:t>
            </a:r>
            <a:endParaRPr lang="zh-CN" altLang="en-US" sz="2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3808" y="1635646"/>
            <a:ext cx="4123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扎格鲁尔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华夫脱党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15816" y="2097311"/>
            <a:ext cx="1584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1918-1922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53935" y="2626818"/>
            <a:ext cx="3126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和平示威   武装起义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53935" y="3082193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英国被迫有条件地承认埃及独立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39752" y="3583080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为埃及民族民主运动的进一步发展奠定了基础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2" cstate="print"/>
          <a:srcRect l="1775" t="2171" r="2422" b="3151"/>
          <a:stretch>
            <a:fillRect/>
          </a:stretch>
        </p:blipFill>
        <p:spPr bwMode="auto">
          <a:xfrm>
            <a:off x="18110" y="15249"/>
            <a:ext cx="1380067" cy="988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3564" y="1645844"/>
            <a:ext cx="2956908" cy="2901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1"/>
          <p:cNvSpPr txBox="1"/>
          <p:nvPr/>
        </p:nvSpPr>
        <p:spPr>
          <a:xfrm>
            <a:off x="5589116" y="622551"/>
            <a:ext cx="3505804" cy="2862235"/>
          </a:xfrm>
          <a:prstGeom prst="rect">
            <a:avLst/>
          </a:prstGeom>
          <a:solidFill>
            <a:srgbClr val="FFC000"/>
          </a:solidFill>
        </p:spPr>
        <p:txBody>
          <a:bodyPr wrap="square" lIns="91354" tIns="45677" rIns="91354" bIns="45677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项条件保留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: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英国负责埃及的国防；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控制交通线；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保护英国人的权益；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继续统治苏丹。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7544" y="627534"/>
          <a:ext cx="8424936" cy="4109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317"/>
                <a:gridCol w="6588619"/>
              </a:tblGrid>
              <a:tr h="503148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aseline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拉美：墨西哥的卡德纳斯改革</a:t>
                      </a:r>
                      <a:endParaRPr lang="zh-CN" altLang="en-US" sz="2000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95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背景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8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目的</a:t>
                      </a:r>
                      <a:endParaRPr lang="zh-CN" altLang="en-US" sz="2400" b="1" baseline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31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4470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措施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8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作用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176768" y="1138026"/>
            <a:ext cx="62116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）墨西哥独立后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长期动荡不安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；独裁统治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195736" y="1491630"/>
            <a:ext cx="64087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墨西哥资产阶级革命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1910—1917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年）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39752" y="1855989"/>
            <a:ext cx="576063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保证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1917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年宪法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施行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改变落后现状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11760" y="2317654"/>
            <a:ext cx="172819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卡德纳斯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317654"/>
            <a:ext cx="283320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7544" y="627534"/>
          <a:ext cx="8424936" cy="4109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317"/>
                <a:gridCol w="6588619"/>
              </a:tblGrid>
              <a:tr h="503148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aseline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拉美：墨西哥的卡德纳斯改革</a:t>
                      </a:r>
                      <a:endParaRPr lang="zh-CN" altLang="en-US" sz="2000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95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背景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8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目的</a:t>
                      </a:r>
                      <a:endParaRPr lang="zh-CN" altLang="en-US" sz="2400" b="1" baseline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31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4470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措施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8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作用</a:t>
                      </a:r>
                      <a:endParaRPr lang="zh-CN" altLang="en-US" sz="2400" b="1" dirty="0">
                        <a:solidFill>
                          <a:schemeClr val="bg1">
                            <a:lumMod val="8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176768" y="1138026"/>
            <a:ext cx="62116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）墨西哥独立后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长期动荡不安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；独裁统治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195736" y="1491630"/>
            <a:ext cx="64087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墨西哥资产阶级革命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1910—1917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年）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39752" y="1855989"/>
            <a:ext cx="576063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保证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1917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年宪法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施行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改变落后现状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11760" y="2317654"/>
            <a:ext cx="172819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卡德纳斯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0447" y="2852611"/>
            <a:ext cx="1112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政治：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3251" y="2882711"/>
            <a:ext cx="5516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确立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中央集权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的资产阶级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民主政治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体制</a:t>
            </a:r>
            <a:endParaRPr lang="zh-CN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0447" y="3296644"/>
            <a:ext cx="1112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经济：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428301" y="3314276"/>
            <a:ext cx="36004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全国范围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分配土地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428301" y="3758308"/>
            <a:ext cx="41052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服务业和大型工业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国有化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428301" y="4219973"/>
            <a:ext cx="5400601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文化教育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10447" y="4219973"/>
            <a:ext cx="120884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文化：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7544" y="627534"/>
          <a:ext cx="8424936" cy="379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317"/>
                <a:gridCol w="6588619"/>
              </a:tblGrid>
              <a:tr h="503148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aseline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拉美：墨西哥的卡德纳斯改革</a:t>
                      </a:r>
                      <a:endParaRPr lang="zh-CN" altLang="en-US" sz="2000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95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背景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8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目的</a:t>
                      </a:r>
                      <a:endParaRPr lang="zh-CN" altLang="en-US" sz="2400" b="1" baseline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31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320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措施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8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作用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176768" y="1138026"/>
            <a:ext cx="62116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）墨西哥独立后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长期动荡不安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；独裁统治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195736" y="1491630"/>
            <a:ext cx="64087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墨西哥资产阶级革命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1910—1917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年）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39752" y="1855989"/>
            <a:ext cx="576063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保证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1917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年宪法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施行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改变落后现状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11760" y="2317654"/>
            <a:ext cx="172819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卡德纳斯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93883" y="2779319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政治：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7027" y="2798507"/>
            <a:ext cx="5516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确立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中央集权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的资产阶级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民主政治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体制</a:t>
            </a:r>
            <a:endParaRPr lang="zh-CN" altLang="zh-CN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5862" y="3145205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经济：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165856" y="3155526"/>
            <a:ext cx="276616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全国范围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分配土地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766280" y="3210568"/>
            <a:ext cx="283816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服务业和大型工业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国有化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182401" y="3499676"/>
            <a:ext cx="540060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文化教育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62426" y="3498576"/>
            <a:ext cx="12088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文化：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89438" y="3939902"/>
            <a:ext cx="66030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巩固资产阶级革命成果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，为墨西哥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经济社会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发展打下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5536" y="745578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6096E6">
                    <a:lumMod val="75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综合本课所学，分析亚非拉民族民主运动高涨特点及影响。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6096E6">
                  <a:lumMod val="75000"/>
                </a:srgb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69625" y="1466420"/>
            <a:ext cx="969193" cy="2861429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亚非拉民族民主运动的高涨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943683" y="1431251"/>
            <a:ext cx="2691402" cy="67079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亚洲民族民主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运动的新高潮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943683" y="2573179"/>
            <a:ext cx="2691402" cy="61400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非洲独立意识的觉醒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943683" y="3597951"/>
            <a:ext cx="2691402" cy="71044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拉丁美洲的民族民主革命与改革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4885094" y="1497330"/>
            <a:ext cx="3791362" cy="53863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印度</a:t>
            </a:r>
            <a:r>
              <a:rPr kumimoji="0" lang="en-US" altLang="zh-CN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“</a:t>
            </a: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非暴力不合作</a:t>
            </a:r>
            <a:r>
              <a:rPr kumimoji="0" lang="en-US" altLang="zh-CN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”</a:t>
            </a: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运动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5406406" y="2559590"/>
            <a:ext cx="2691402" cy="61438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埃及抗英斗争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8"/>
            </p:custDataLst>
          </p:nvPr>
        </p:nvSpPr>
        <p:spPr>
          <a:xfrm>
            <a:off x="5638370" y="3740709"/>
            <a:ext cx="2632983" cy="50506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墨西哥卡德纳斯改革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</p:txBody>
      </p:sp>
      <p:cxnSp>
        <p:nvCxnSpPr>
          <p:cNvPr id="26" name="肘形连接符 25"/>
          <p:cNvCxnSpPr>
            <a:stCxn id="6" idx="1"/>
            <a:endCxn id="8" idx="1"/>
          </p:cNvCxnSpPr>
          <p:nvPr>
            <p:custDataLst>
              <p:tags r:id="rId9"/>
            </p:custDataLst>
          </p:nvPr>
        </p:nvCxnSpPr>
        <p:spPr>
          <a:xfrm rot="10800000" flipV="1">
            <a:off x="1943683" y="1766650"/>
            <a:ext cx="12700" cy="2186523"/>
          </a:xfrm>
          <a:prstGeom prst="bentConnector3">
            <a:avLst>
              <a:gd name="adj1" fmla="val 1800000"/>
            </a:avLst>
          </a:prstGeom>
          <a:ln w="127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26"/>
          <p:cNvCxnSpPr>
            <a:endCxn id="6" idx="3"/>
          </p:cNvCxnSpPr>
          <p:nvPr>
            <p:custDataLst>
              <p:tags r:id="rId10"/>
            </p:custDataLst>
          </p:nvPr>
        </p:nvCxnSpPr>
        <p:spPr>
          <a:xfrm rot="10800000" flipV="1">
            <a:off x="4635085" y="1766647"/>
            <a:ext cx="264376" cy="3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/>
          <p:nvPr>
            <p:custDataLst>
              <p:tags r:id="rId11"/>
            </p:custDataLst>
          </p:nvPr>
        </p:nvCxnSpPr>
        <p:spPr>
          <a:xfrm flipH="1">
            <a:off x="4635085" y="2884112"/>
            <a:ext cx="528752" cy="1965"/>
          </a:xfrm>
          <a:prstGeom prst="bentConnector3">
            <a:avLst>
              <a:gd name="adj1" fmla="val -43234"/>
            </a:avLst>
          </a:prstGeom>
          <a:ln w="127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>
            <p:custDataLst>
              <p:tags r:id="rId12"/>
            </p:custDataLst>
          </p:nvPr>
        </p:nvCxnSpPr>
        <p:spPr>
          <a:xfrm>
            <a:off x="1533339" y="2847212"/>
            <a:ext cx="396069" cy="12700"/>
          </a:xfrm>
          <a:prstGeom prst="bentConnector3">
            <a:avLst>
              <a:gd name="adj1" fmla="val 46528"/>
            </a:avLst>
          </a:prstGeom>
          <a:ln w="127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肘形连接符 40"/>
          <p:cNvCxnSpPr/>
          <p:nvPr>
            <p:custDataLst>
              <p:tags r:id="rId13"/>
            </p:custDataLst>
          </p:nvPr>
        </p:nvCxnSpPr>
        <p:spPr>
          <a:xfrm flipV="1">
            <a:off x="4640509" y="3993241"/>
            <a:ext cx="756000" cy="178"/>
          </a:xfrm>
          <a:prstGeom prst="bentConnector3">
            <a:avLst>
              <a:gd name="adj1" fmla="val 132145"/>
            </a:avLst>
          </a:prstGeom>
          <a:ln w="127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3"/>
          <p:cNvSpPr txBox="1"/>
          <p:nvPr>
            <p:custDataLst>
              <p:tags r:id="rId1"/>
            </p:custDataLst>
          </p:nvPr>
        </p:nvSpPr>
        <p:spPr>
          <a:xfrm>
            <a:off x="611560" y="719515"/>
            <a:ext cx="3816423" cy="4154984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特点：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①时间的持续性；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②领导和参与阶层的广泛性；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③目标的明确性；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  <a:p>
            <a:pPr lvl="0" algn="just">
              <a:lnSpc>
                <a:spcPct val="120000"/>
              </a:lnSpc>
              <a:defRPr/>
            </a:pPr>
            <a:r>
              <a:rPr lang="zh-CN" altLang="en-US" sz="2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④斗争的正义性；</a:t>
            </a:r>
            <a:endParaRPr lang="en-US" altLang="zh-CN" sz="2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  <a:p>
            <a:pPr lvl="0" algn="just">
              <a:lnSpc>
                <a:spcPct val="120000"/>
              </a:lnSpc>
              <a:defRPr/>
            </a:pPr>
            <a:r>
              <a:rPr lang="zh-CN" altLang="en-US" sz="2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⑤任务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的艰巨性；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  <a:p>
            <a:pPr lvl="0" algn="just">
              <a:lnSpc>
                <a:spcPct val="120000"/>
              </a:lnSpc>
              <a:defRPr/>
            </a:pPr>
            <a:r>
              <a:rPr lang="zh-CN" altLang="en-US" sz="2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⑥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地区的普遍性；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  <a:p>
            <a:pPr lvl="0" algn="just">
              <a:lnSpc>
                <a:spcPct val="120000"/>
              </a:lnSpc>
              <a:defRPr/>
            </a:pPr>
            <a:r>
              <a:rPr lang="zh-CN" altLang="en-US" sz="2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⑦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发展的不平衡性；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⑧斗争的多样性；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  <a:sym typeface="+mn-ea"/>
              </a:rPr>
              <a:t>⑨影响的深远性。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3" name="文本框 42"/>
          <p:cNvSpPr txBox="1"/>
          <p:nvPr>
            <p:custDataLst>
              <p:tags r:id="rId2"/>
            </p:custDataLst>
          </p:nvPr>
        </p:nvSpPr>
        <p:spPr>
          <a:xfrm>
            <a:off x="5220072" y="843558"/>
            <a:ext cx="3384947" cy="38138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影响</a:t>
            </a:r>
            <a:r>
              <a:rPr kumimoji="0" lang="en-US" altLang="zh-CN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:</a:t>
            </a:r>
            <a:endParaRPr kumimoji="0" lang="en-US" altLang="zh-CN" sz="21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①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对亚非拉：为亚非拉各国民族民主运动的最终胜利奠定了基础。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②对世界：沉重打击了帝国主义和殖民主义，动摇了世界殖民体系；冲击了一战后的国际秩序（凡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—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华体系），对新的国际秩序产生影响。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0"/>
          <p:cNvSpPr txBox="1"/>
          <p:nvPr/>
        </p:nvSpPr>
        <p:spPr>
          <a:xfrm>
            <a:off x="1763688" y="1970415"/>
            <a:ext cx="5584825" cy="18719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-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3313634920"/>
                </a:ext>
              </a:extLst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作业：完成课后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活动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，并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标明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所考查知识点。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3313634920"/>
                </a:ext>
              </a:extLst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型作业：完成课时练习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6664" y="2122400"/>
            <a:ext cx="8662987" cy="586978"/>
          </a:xfrm>
          <a:prstGeom prst="rect">
            <a:avLst/>
          </a:prstGeom>
          <a:noFill/>
          <a:ln w="50800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亚非拉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民族民主运动的高涨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57033" y="3523113"/>
            <a:ext cx="6302514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民族运动：驱赶外族，反抗侵略的斗争，实现独立解放。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3563888" y="2774643"/>
            <a:ext cx="287655" cy="48577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117075" y="771550"/>
            <a:ext cx="47825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民主运动：推翻专制独裁，实现民主。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上箭头 10"/>
          <p:cNvSpPr/>
          <p:nvPr/>
        </p:nvSpPr>
        <p:spPr>
          <a:xfrm>
            <a:off x="4568157" y="1755039"/>
            <a:ext cx="216535" cy="431959"/>
          </a:xfrm>
          <a:prstGeom prst="upArrow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75656" y="1902729"/>
            <a:ext cx="1562754" cy="1026319"/>
          </a:xfrm>
          <a:prstGeom prst="rect">
            <a:avLst/>
          </a:prstGeom>
          <a:noFill/>
          <a:ln w="76200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bldLvl="0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600" y="1203598"/>
            <a:ext cx="7488832" cy="151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366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通过了解印度的非暴力不合作运动、埃及的华夫脱运动、墨西哥的卡德纳斯改革，分析两次世界大战期间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亚非拉民族民主运动的特点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九年级下册-02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126" y="1305222"/>
            <a:ext cx="5596615" cy="23565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3203635"/>
            <a:ext cx="8713787" cy="91634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原因：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第一次世界大战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，帝国主义力量的削弱，为民族独立运动的开展创造了有利条件。</a:t>
            </a:r>
            <a:endParaRPr lang="en-US" altLang="zh-CN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11" y="4155926"/>
            <a:ext cx="8857803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十月革命的胜利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大大鼓舞了殖民地半殖民地人民的革命斗志。</a:t>
            </a: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8371" y="843557"/>
            <a:ext cx="6723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根据已学，探究亚非拉民族民主运动高涨的</a:t>
            </a:r>
            <a:r>
              <a:rPr lang="zh-CN" altLang="en-US" sz="2400" b="1" dirty="0" smtClean="0"/>
              <a:t>原因。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339752" y="843558"/>
            <a:ext cx="5040560" cy="577621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亚洲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：印度非暴力不合作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运动</a:t>
            </a:r>
            <a:br>
              <a:rPr lang="zh-CN" altLang="en-US" sz="2400" dirty="0">
                <a:solidFill>
                  <a:schemeClr val="tx1"/>
                </a:solidFill>
              </a:rPr>
            </a:b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5776" y="1347614"/>
            <a:ext cx="4139952" cy="3435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552" y="1059582"/>
          <a:ext cx="5184576" cy="3501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042"/>
                <a:gridCol w="4054534"/>
              </a:tblGrid>
              <a:tr h="306486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aseline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印度非暴力不合作运动</a:t>
                      </a:r>
                      <a:endParaRPr lang="zh-CN" altLang="en-US" sz="2000" baseline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6640">
                <a:tc>
                  <a:txBody>
                    <a:bodyPr/>
                    <a:lstStyle/>
                    <a:p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背景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72031">
                <a:tc>
                  <a:txBody>
                    <a:bodyPr/>
                    <a:lstStyle/>
                    <a:p>
                      <a:r>
                        <a:rPr lang="zh-CN" altLang="en-US" sz="1700" b="1" baseline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领导人</a:t>
                      </a:r>
                      <a:endParaRPr lang="zh-CN" altLang="en-US" sz="1700" b="1" baseline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34536">
                <a:tc>
                  <a:txBody>
                    <a:bodyPr/>
                    <a:lstStyle/>
                    <a:p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经过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en-US" altLang="zh-CN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18996">
                <a:tc>
                  <a:txBody>
                    <a:bodyPr/>
                    <a:lstStyle/>
                    <a:p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特点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18996">
                <a:tc>
                  <a:txBody>
                    <a:bodyPr/>
                    <a:lstStyle/>
                    <a:p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性质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53002">
                <a:tc>
                  <a:txBody>
                    <a:bodyPr/>
                    <a:lstStyle/>
                    <a:p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影响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1720" y="2036555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甘地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63688" y="1429755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一战激化宗主国与殖民地的矛盾；十月革命胜利鼓舞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4" name="Picture 4" descr="http://photocdn.sohu.com/20071219/Img2541793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131590"/>
            <a:ext cx="2952328" cy="34022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79512" y="186601"/>
            <a:ext cx="2970685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2.领导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人——甘地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：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679" r="5519"/>
          <a:stretch>
            <a:fillRect/>
          </a:stretch>
        </p:blipFill>
        <p:spPr>
          <a:xfrm>
            <a:off x="40791" y="938791"/>
            <a:ext cx="2562697" cy="237626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057" y="3535408"/>
            <a:ext cx="2761298" cy="1147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圣雄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甘地</a:t>
            </a:r>
            <a:endParaRPr lang="zh-CN" altLang="en-US" sz="3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1869-1948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467" t="1574" r="53488" b="84102"/>
          <a:stretch>
            <a:fillRect/>
          </a:stretch>
        </p:blipFill>
        <p:spPr>
          <a:xfrm>
            <a:off x="8096250" y="4114776"/>
            <a:ext cx="1047750" cy="752237"/>
          </a:xfrm>
          <a:prstGeom prst="rect">
            <a:avLst/>
          </a:prstGeom>
        </p:spPr>
      </p:pic>
      <p:sp>
        <p:nvSpPr>
          <p:cNvPr id="10242" name="文本框 2"/>
          <p:cNvSpPr txBox="1">
            <a:spLocks noChangeArrowheads="1"/>
          </p:cNvSpPr>
          <p:nvPr/>
        </p:nvSpPr>
        <p:spPr bwMode="auto">
          <a:xfrm>
            <a:off x="2627387" y="648266"/>
            <a:ext cx="64436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莫罕达斯·卡拉姆昌德·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甘地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，出生在一个印度教家庭，父亲是当地土邦首相。甘地19岁时远赴英国学习法律。1893年，甘地来到英国统治下的南非，领导南非印度人争取权利。他把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印度教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的仁爱、素食、不杀生的主张，同《圣经》、《古兰经》中的仁爱思想相结合，并吸收了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梭伦、托尔斯泰等人的思想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精髓，逐渐形成了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非暴力不合作理论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。1915年，甘地回到印度，很快成为国大党的实际领袖，使"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非暴力不合作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"成为国大党的指导思想，开始为印度的独立而奔波。为争取祖国独立和人间公正，他一生中曾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次绝食，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次进监狱，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次遇刺。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1948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日，甘地被极右分子刺杀身亡，时年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79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岁。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67544" y="267494"/>
            <a:ext cx="1423788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过程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99592" y="915565"/>
          <a:ext cx="7848872" cy="36004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4229"/>
                <a:gridCol w="6374643"/>
              </a:tblGrid>
              <a:tr h="56815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阶段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 eaLnBrk="0" hangingPunct="0">
                        <a:buClrTx/>
                        <a:buSzTx/>
                        <a:buNone/>
                      </a:pPr>
                      <a:endParaRPr lang="zh-CN" altLang="zh-CN" sz="13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56815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时间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 eaLnBrk="0" hangingPunct="0">
                        <a:buClrTx/>
                        <a:buSzTx/>
                        <a:buNone/>
                      </a:pPr>
                      <a:endParaRPr lang="zh-CN" altLang="zh-CN" sz="13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399329">
                <a:tc rowSpan="4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effectLst/>
                      </a:endParaRPr>
                    </a:p>
                    <a:p>
                      <a:pPr algn="ctr">
                        <a:buNone/>
                      </a:pPr>
                      <a:endParaRPr lang="zh-CN" altLang="en-US" sz="2400" b="1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内容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399329">
                <a:tc vMerge="1"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398707">
                <a:tc vMerge="1"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399953">
                <a:tc vMerge="1"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  <a:tr h="86676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结果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405603" y="1540247"/>
            <a:ext cx="6364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1920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-1922年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9752" y="1995686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抵制在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殖民政府和法院中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工作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63006" y="2379623"/>
            <a:ext cx="6285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拒绝在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英国学校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读书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27554" y="2787774"/>
            <a:ext cx="642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buClrTx/>
              <a:buSzTx/>
              <a:buNone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鼓励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发展手工纺织业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抵制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英国商品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（经济）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27554" y="3177572"/>
            <a:ext cx="6320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>
              <a:buClrTx/>
              <a:buSzTx/>
              <a:buNone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拒绝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纳税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（经济）</a:t>
            </a:r>
            <a:endParaRPr lang="zh-CN" altLang="zh-CN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83653" y="3604862"/>
            <a:ext cx="6408712" cy="952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8" tIns="45718" rIns="45718" bIns="45718" numCol="1" spcCol="38100" rtlCol="0" anchor="t" forceAA="0">
            <a:spAutoFit/>
          </a:bodyPr>
          <a:lstStyle/>
          <a:p>
            <a:pPr marL="0" marR="0" defTabSz="914400" rtl="0" fontAlgn="auto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1922年发生了农民焚烧警察局的事件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defTabSz="914400" rtl="0" fontAlgn="auto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甘地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决定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停止运动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标注 8"/>
          <p:cNvSpPr/>
          <p:nvPr>
            <p:custDataLst>
              <p:tags r:id="rId2"/>
            </p:custDataLst>
          </p:nvPr>
        </p:nvSpPr>
        <p:spPr>
          <a:xfrm>
            <a:off x="3131840" y="2717871"/>
            <a:ext cx="5476390" cy="919401"/>
          </a:xfrm>
          <a:prstGeom prst="wedgeRoundRectCallout">
            <a:avLst>
              <a:gd name="adj1" fmla="val -22834"/>
              <a:gd name="adj2" fmla="val 6137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体现了印度资产阶级的软弱性和妥协性，未赢得印度自治独立。</a:t>
            </a:r>
            <a:endParaRPr lang="zh-CN" altLang="en-US" sz="24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83653" y="915566"/>
            <a:ext cx="483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      第一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阶段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  <p:bldP spid="19" grpId="0"/>
      <p:bldP spid="20" grpId="0" bldLvl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915566"/>
            <a:ext cx="806489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latin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乔里乔拉村村民响应甘地进行非暴力不合作运动的号召，当天举行示威游行，警察开枪射击，直至子弹射完才撤回警察局：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愤怒的农民纵火焚烧警察局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，使22名警察丧命。殖民政府进行镇压，杀死44人，数百人被流放服苦役。此事件后甘地宣布停止非暴力不合作运动。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UNIT_TABLE_BEAUTIFY" val="smartTable{8b4af4c6-6377-4f6f-90cb-f6572868ccc9}"/>
</p:tagLst>
</file>

<file path=ppt/tags/tag35.xml><?xml version="1.0" encoding="utf-8"?>
<p:tagLst xmlns:p="http://schemas.openxmlformats.org/presentationml/2006/main">
  <p:tag name="AS_UNIQUEID" val="1007"/>
  <p:tag name="KSO_WM_SCREEN_THEME_FLAG" val="tsuV+PS6qfZTY5ZJqADwQvyafcULHo7q2xAmiD+hfXo6Tk61UsHRjIdlcAK0qTX22sFHci3or67HWOznTBE2ADnRLz5l3Tg3MsA1ekXuBiI="/>
</p:tagLst>
</file>

<file path=ppt/tags/tag36.xml><?xml version="1.0" encoding="utf-8"?>
<p:tagLst xmlns:p="http://schemas.openxmlformats.org/presentationml/2006/main">
  <p:tag name="AS_UNIQUEID" val="1008"/>
  <p:tag name="KSO_WM_SCREEN_THEME_FLAG" val="tsuV+PS6qfZTY5ZJqADwQvyafcULHo7q2xAmiD+hfXo6Tk61UsHRjIdlcAK0qTX22sFHci3or67HWOznTBE2ADnRLz5l3Tg3MsA1ekXuBiI="/>
</p:tagLst>
</file>

<file path=ppt/tags/tag37.xml><?xml version="1.0" encoding="utf-8"?>
<p:tagLst xmlns:p="http://schemas.openxmlformats.org/presentationml/2006/main">
  <p:tag name="AS_UNIQUEID" val="1030"/>
  <p:tag name="KSO_WM_SCREEN_THEME_FLAG" val="tsuV+PS6qfZTY5ZJqADwQvyafcULHo7q2xAmiD+hfXo6Tk61UsHRjIdlcAK0qTX22sFHci3or67HWOznTBE2ADnRLz5l3Tg3MsA1ekXuBiI=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CREEN_THEME_FLAG" val="tsuV+PS6qfZTY5ZJqADwQvyafcULHo7q2xAmiD+hfXo6Tk61UsHRjIdlcAK0qTX22sFHci3or67HWOznTBE2ADnRLz5l3Tg3MsA1ekXuBiI="/>
</p:tagLst>
</file>

<file path=ppt/tags/tag39.xml><?xml version="1.0" encoding="utf-8"?>
<p:tagLst xmlns:p="http://schemas.openxmlformats.org/presentationml/2006/main">
  <p:tag name="KSO_WM_UNIT_TABLE_BEAUTIFY" val="smartTable{004d5a90-a593-4021-a383-700915fd5698}"/>
  <p:tag name="TABLE_ENCOLOR" val="#FFFFFF"/>
  <p:tag name="TABLE_SKINIDX" val="2"/>
  <p:tag name="KSO_WM_SCREEN_THEME_FLAG" val="tsuV+PS6qfZTY5ZJqADwQvyafcULHo7q2xAmiD+hfXo6Tk61UsHRjIdlcAK0qTX22sFHci3or67HWOznTBE2ADnRLz5l3Tg3MsA1ekXuBiI="/>
  <p:tag name="TABLE_ENDDRAG_ORIGIN_RECT" val="603*281"/>
  <p:tag name="TABLE_ENDDRAG_RECT" val="17*45*603*281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291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CREEN_THEME_FLAG" val="tsuV+PS6qfZTY5ZJqADwQvyafcULHo7q2xAmiD+hfXo6Tk61UsHRjIdlcAK0qTX22sFHci3or67HWOznTBE2ADnRLz5l3Tg3MsA1ekXuBiI="/>
</p:tagLst>
</file>

<file path=ppt/tags/tag42.xml><?xml version="1.0" encoding="utf-8"?>
<p:tagLst xmlns:p="http://schemas.openxmlformats.org/presentationml/2006/main">
  <p:tag name="KSO_WM_UNIT_TABLE_BEAUTIFY" val="smartTable{004d5a90-a593-4021-a383-700915fd5698}"/>
  <p:tag name="TABLE_ENCOLOR" val="#FFFFFF"/>
  <p:tag name="TABLE_SKINIDX" val="2"/>
  <p:tag name="KSO_WM_SCREEN_THEME_FLAG" val="tsuV+PS6qfZTY5ZJqADwQvyafcULHo7q2xAmiD+hfXo6Tk61UsHRjIdlcAK0qTX22sFHci3or67HWOznTBE2ADnRLz5l3Tg3MsA1ekXuBiI="/>
  <p:tag name="TABLE_ENDDRAG_ORIGIN_RECT" val="610*328"/>
  <p:tag name="TABLE_ENDDRAG_RECT" val="15*13*610*328"/>
</p:tagLst>
</file>

<file path=ppt/tags/tag43.xml><?xml version="1.0" encoding="utf-8"?>
<p:tagLst xmlns:p="http://schemas.openxmlformats.org/presentationml/2006/main">
  <p:tag name="AS_UNIQUEID" val="1011"/>
  <p:tag name="KSO_WM_SCREEN_THEME_FLAG" val="tsuV+PS6qfZTY5ZJqADwQvyafcULHo7q2xAmiD+hfXo6Tk61UsHRjIdlcAK0qTX22sFHci3or67HWOznTBE2ADnRLz5l3Tg3MsA1ekXuBiI="/>
</p:tagLst>
</file>

<file path=ppt/tags/tag44.xml><?xml version="1.0" encoding="utf-8"?>
<p:tagLst xmlns:p="http://schemas.openxmlformats.org/presentationml/2006/main">
  <p:tag name="AS_UNIQUEID" val="1012"/>
  <p:tag name="KSO_WM_SCREEN_THEME_FLAG" val="tsuV+PS6qfZTY5ZJqADwQvyafcULHo7q2xAmiD+hfXo6Tk61UsHRjIdlcAK0qTX22sFHci3or67HWOznTBE2ADnRLz5l3Tg3MsA1ekXuBiI="/>
</p:tagLst>
</file>

<file path=ppt/tags/tag45.xml><?xml version="1.0" encoding="utf-8"?>
<p:tagLst xmlns:p="http://schemas.openxmlformats.org/presentationml/2006/main">
  <p:tag name="AS_UNIQUEID" val="1013"/>
  <p:tag name="KSO_WM_SCREEN_THEME_FLAG" val="tsuV+PS6qfZTY5ZJqADwQvyafcULHo7q2xAmiD+hfXo6Tk61UsHRjIdlcAK0qTX22sFHci3or67HWOznTBE2ADnRLz5l3Tg3MsA1ekXuBiI="/>
</p:tagLst>
</file>

<file path=ppt/tags/tag46.xml><?xml version="1.0" encoding="utf-8"?>
<p:tagLst xmlns:p="http://schemas.openxmlformats.org/presentationml/2006/main">
  <p:tag name="AS_UNIQUEID" val="1014"/>
  <p:tag name="KSO_WM_SCREEN_THEME_FLAG" val="tsuV+PS6qfZTY5ZJqADwQvyafcULHo7q2xAmiD+hfXo6Tk61UsHRjIdlcAK0qTX22sFHci3or67HWOznTBE2ADnRLz5l3Tg3MsA1ekXuBiI="/>
</p:tagLst>
</file>

<file path=ppt/tags/tag47.xml><?xml version="1.0" encoding="utf-8"?>
<p:tagLst xmlns:p="http://schemas.openxmlformats.org/presentationml/2006/main">
  <p:tag name="AS_UNIQUEID" val="1015"/>
  <p:tag name="KSO_WM_SCREEN_THEME_FLAG" val="tsuV+PS6qfZTY5ZJqADwQvyafcULHo7q2xAmiD+hfXo6Tk61UsHRjIdlcAK0qTX22sFHci3or67HWOznTBE2ADnRLz5l3Tg3MsA1ekXuBiI="/>
</p:tagLst>
</file>

<file path=ppt/tags/tag48.xml><?xml version="1.0" encoding="utf-8"?>
<p:tagLst xmlns:p="http://schemas.openxmlformats.org/presentationml/2006/main">
  <p:tag name="AS_UNIQUEID" val="1016"/>
  <p:tag name="KSO_WM_SCREEN_THEME_FLAG" val="tsuV+PS6qfZTY5ZJqADwQvyafcULHo7q2xAmiD+hfXo6Tk61UsHRjIdlcAK0qTX22sFHci3or67HWOznTBE2ADnRLz5l3Tg3MsA1ekXuBiI="/>
</p:tagLst>
</file>

<file path=ppt/tags/tag49.xml><?xml version="1.0" encoding="utf-8"?>
<p:tagLst xmlns:p="http://schemas.openxmlformats.org/presentationml/2006/main">
  <p:tag name="AS_UNIQUEID" val="1017"/>
  <p:tag name="KSO_WM_SCREEN_THEME_FLAG" val="tsuV+PS6qfZTY5ZJqADwQvyafcULHo7q2xAmiD+hfXo6Tk61UsHRjIdlcAK0qTX22sFHci3or67HWOznTBE2ADnRLz5l3Tg3MsA1ekXuBiI=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018"/>
  <p:tag name="KSO_WM_SCREEN_THEME_FLAG" val="tsuV+PS6qfZTY5ZJqADwQvyafcULHo7q2xAmiD+hfXo6Tk61UsHRjIdlcAK0qTX22sFHci3or67HWOznTBE2ADnRLz5l3Tg3MsA1ekXuBiI="/>
</p:tagLst>
</file>

<file path=ppt/tags/tag51.xml><?xml version="1.0" encoding="utf-8"?>
<p:tagLst xmlns:p="http://schemas.openxmlformats.org/presentationml/2006/main">
  <p:tag name="AS_UNIQUEID" val="1019"/>
  <p:tag name="KSO_WM_SCREEN_THEME_FLAG" val="tsuV+PS6qfZTY5ZJqADwQvyafcULHo7q2xAmiD+hfXo6Tk61UsHRjIdlcAK0qTX22sFHci3or67HWOznTBE2ADnRLz5l3Tg3MsA1ekXuBiI="/>
</p:tagLst>
</file>

<file path=ppt/tags/tag52.xml><?xml version="1.0" encoding="utf-8"?>
<p:tagLst xmlns:p="http://schemas.openxmlformats.org/presentationml/2006/main">
  <p:tag name="AS_UNIQUEID" val="1020"/>
  <p:tag name="KSO_WM_SCREEN_THEME_FLAG" val="tsuV+PS6qfZTY5ZJqADwQvyafcULHo7q2xAmiD+hfXo6Tk61UsHRjIdlcAK0qTX22sFHci3or67HWOznTBE2ADnRLz5l3Tg3MsA1ekXuBiI="/>
</p:tagLst>
</file>

<file path=ppt/tags/tag53.xml><?xml version="1.0" encoding="utf-8"?>
<p:tagLst xmlns:p="http://schemas.openxmlformats.org/presentationml/2006/main">
  <p:tag name="AS_UNIQUEID" val="1021"/>
  <p:tag name="KSO_WM_SCREEN_THEME_FLAG" val="tsuV+PS6qfZTY5ZJqADwQvyafcULHo7q2xAmiD+hfXo6Tk61UsHRjIdlcAK0qTX22sFHci3or67HWOznTBE2ADnRLz5l3Tg3MsA1ekXuBiI="/>
</p:tagLst>
</file>

<file path=ppt/tags/tag54.xml><?xml version="1.0" encoding="utf-8"?>
<p:tagLst xmlns:p="http://schemas.openxmlformats.org/presentationml/2006/main">
  <p:tag name="AS_UNIQUEID" val="1022"/>
  <p:tag name="KSO_WM_SCREEN_THEME_FLAG" val="tsuV+PS6qfZTY5ZJqADwQvyafcULHo7q2xAmiD+hfXo6Tk61UsHRjIdlcAK0qTX22sFHci3or67HWOznTBE2ADnRLz5l3Tg3MsA1ekXuBiI="/>
</p:tagLst>
</file>

<file path=ppt/tags/tag55.xml><?xml version="1.0" encoding="utf-8"?>
<p:tagLst xmlns:p="http://schemas.openxmlformats.org/presentationml/2006/main">
  <p:tag name="AS_UNIQUEID" val="1023"/>
  <p:tag name="KSO_WM_SCREEN_THEME_FLAG" val="tsuV+PS6qfZTY5ZJqADwQvyafcULHo7q2xAmiD+hfXo6Tk61UsHRjIdlcAK0qTX22sFHci3or67HWOznTBE2ADnRLz5l3Tg3MsA1ekXuBiI="/>
</p:tagLst>
</file>

<file path=ppt/tags/tag56.xml><?xml version="1.0" encoding="utf-8"?>
<p:tagLst xmlns:p="http://schemas.openxmlformats.org/presentationml/2006/main">
  <p:tag name="AS_UNIQUEID" val="1024"/>
  <p:tag name="KSO_WM_SCREEN_THEME_FLAG" val="tsuV+PS6qfZTY5ZJqADwQvyafcULHo7q2xAmiD+hfXo6Tk61UsHRjIdlcAK0qTX22sFHci3or67HWOznTBE2ADnRLz5l3Tg3MsA1ekXuBiI="/>
</p:tagLst>
</file>

<file path=ppt/tags/tag57.xml><?xml version="1.0" encoding="utf-8"?>
<p:tagLst xmlns:p="http://schemas.openxmlformats.org/presentationml/2006/main">
  <p:tag name="AS_UNIQUEID" val="1025"/>
  <p:tag name="KSO_WM_SCREEN_THEME_FLAG" val="tsuV+PS6qfZTY5ZJqADwQvyafcULHo7q2xAmiD+hfXo6Tk61UsHRjIdlcAK0qTX22sFHci3or67HWOznTBE2ADnRLz5l3Tg3MsA1ekXuBiI="/>
</p:tagLst>
</file>

<file path=ppt/tags/tag58.xml><?xml version="1.0" encoding="utf-8"?>
<p:tagLst xmlns:p="http://schemas.openxmlformats.org/presentationml/2006/main">
  <p:tag name="AS_UNIQUEID" val="1026"/>
  <p:tag name="KSO_WM_SCREEN_THEME_FLAG" val="tsuV+PS6qfZTY5ZJqADwQvyafcULHo7q2xAmiD+hfXo6Tk61UsHRjIdlcAK0qTX22sFHci3or67HWOznTBE2ADnRLz5l3Tg3MsA1ekXuBiI="/>
</p:tagLst>
</file>

<file path=ppt/tags/tag59.xml><?xml version="1.0" encoding="utf-8"?>
<p:tagLst xmlns:p="http://schemas.openxmlformats.org/presentationml/2006/main">
  <p:tag name="AS_UNIQUEID" val="1027"/>
  <p:tag name="KSO_WM_SCREEN_THEME_FLAG" val="tsuV+PS6qfZTY5ZJqADwQvyafcULHo7q2xAmiD+hfXo6Tk61UsHRjIdlcAK0qTX22sFHci3or67HWOznTBE2ADnRLz5l3Tg3MsA1ekXuBiI=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1028"/>
  <p:tag name="KSO_WM_SCREEN_THEME_FLAG" val="tsuV+PS6qfZTY5ZJqADwQvyafcULHo7q2xAmiD+hfXo6Tk61UsHRjIdlcAK0qTX22sFHci3or67HWOznTBE2ADnRLz5l3Tg3MsA1ekXuBiI=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CREEN_THEME_FLAG" val="tsuV+PS6qfZTY5ZJqADwQvyafcULHo7q2xAmiD+hfXo6Tk61UsHRjIdlcAK0qTX22sFHci3or67HWOznTBE2ADnRLz5l3Tg3MsA1ekXuBiI="/>
</p:tagLst>
</file>

<file path=ppt/tags/tag62.xml><?xml version="1.0" encoding="utf-8"?>
<p:tagLst xmlns:p="http://schemas.openxmlformats.org/presentationml/2006/main">
  <p:tag name="KSO_WM_UNIT_TABLE_BEAUTIFY" val="smartTable{8b4af4c6-6377-4f6f-90cb-f6572868ccc9}"/>
</p:tagLst>
</file>

<file path=ppt/tags/tag63.xml><?xml version="1.0" encoding="utf-8"?>
<p:tagLst xmlns:p="http://schemas.openxmlformats.org/presentationml/2006/main">
  <p:tag name="KSO_WM_UNIT_TABLE_BEAUTIFY" val="smartTable{8b4af4c6-6377-4f6f-90cb-f6572868ccc9}"/>
</p:tagLst>
</file>

<file path=ppt/tags/tag64.xml><?xml version="1.0" encoding="utf-8"?>
<p:tagLst xmlns:p="http://schemas.openxmlformats.org/presentationml/2006/main">
  <p:tag name="KSO_WM_UNIT_TABLE_BEAUTIFY" val="smartTable{8b4af4c6-6377-4f6f-90cb-f6572868ccc9}"/>
</p:tagLst>
</file>

<file path=ppt/tags/tag65.xml><?xml version="1.0" encoding="utf-8"?>
<p:tagLst xmlns:p="http://schemas.openxmlformats.org/presentationml/2006/main">
  <p:tag name="KSO_WM_UNIT_TABLE_BEAUTIFY" val="smartTable{8b4af4c6-6377-4f6f-90cb-f6572868ccc9}"/>
</p:tagLst>
</file>

<file path=ppt/tags/tag66.xml><?xml version="1.0" encoding="utf-8"?>
<p:tagLst xmlns:p="http://schemas.openxmlformats.org/presentationml/2006/main">
  <p:tag name="KSO_WM_UNIT_TABLE_BEAUTIFY" val="smartTable{8b4af4c6-6377-4f6f-90cb-f6572868ccc9}"/>
</p:tagLst>
</file>

<file path=ppt/tags/tag67.xml><?xml version="1.0" encoding="utf-8"?>
<p:tagLst xmlns:p="http://schemas.openxmlformats.org/presentationml/2006/main">
  <p:tag name="AS_UNIQUEID" val="734"/>
</p:tagLst>
</file>

<file path=ppt/tags/tag68.xml><?xml version="1.0" encoding="utf-8"?>
<p:tagLst xmlns:p="http://schemas.openxmlformats.org/presentationml/2006/main">
  <p:tag name="AS_UNIQUEID" val="735"/>
</p:tagLst>
</file>

<file path=ppt/tags/tag69.xml><?xml version="1.0" encoding="utf-8"?>
<p:tagLst xmlns:p="http://schemas.openxmlformats.org/presentationml/2006/main">
  <p:tag name="AS_UNIQUEID" val="736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737"/>
</p:tagLst>
</file>

<file path=ppt/tags/tag71.xml><?xml version="1.0" encoding="utf-8"?>
<p:tagLst xmlns:p="http://schemas.openxmlformats.org/presentationml/2006/main">
  <p:tag name="AS_UNIQUEID" val="738"/>
</p:tagLst>
</file>

<file path=ppt/tags/tag72.xml><?xml version="1.0" encoding="utf-8"?>
<p:tagLst xmlns:p="http://schemas.openxmlformats.org/presentationml/2006/main">
  <p:tag name="AS_UNIQUEID" val="739"/>
</p:tagLst>
</file>

<file path=ppt/tags/tag73.xml><?xml version="1.0" encoding="utf-8"?>
<p:tagLst xmlns:p="http://schemas.openxmlformats.org/presentationml/2006/main">
  <p:tag name="AS_UNIQUEID" val="740"/>
</p:tagLst>
</file>

<file path=ppt/tags/tag74.xml><?xml version="1.0" encoding="utf-8"?>
<p:tagLst xmlns:p="http://schemas.openxmlformats.org/presentationml/2006/main">
  <p:tag name="AS_UNIQUEID" val="741"/>
</p:tagLst>
</file>

<file path=ppt/tags/tag75.xml><?xml version="1.0" encoding="utf-8"?>
<p:tagLst xmlns:p="http://schemas.openxmlformats.org/presentationml/2006/main">
  <p:tag name="AS_UNIQUEID" val="742"/>
</p:tagLst>
</file>

<file path=ppt/tags/tag76.xml><?xml version="1.0" encoding="utf-8"?>
<p:tagLst xmlns:p="http://schemas.openxmlformats.org/presentationml/2006/main">
  <p:tag name="AS_UNIQUEID" val="743"/>
</p:tagLst>
</file>

<file path=ppt/tags/tag77.xml><?xml version="1.0" encoding="utf-8"?>
<p:tagLst xmlns:p="http://schemas.openxmlformats.org/presentationml/2006/main">
  <p:tag name="AS_UNIQUEID" val="744"/>
</p:tagLst>
</file>

<file path=ppt/tags/tag78.xml><?xml version="1.0" encoding="utf-8"?>
<p:tagLst xmlns:p="http://schemas.openxmlformats.org/presentationml/2006/main">
  <p:tag name="AS_UNIQUEID" val="745"/>
</p:tagLst>
</file>

<file path=ppt/tags/tag79.xml><?xml version="1.0" encoding="utf-8"?>
<p:tagLst xmlns:p="http://schemas.openxmlformats.org/presentationml/2006/main">
  <p:tag name="AS_UNIQUEID" val="746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168"/>
</p:tagLst>
</file>

<file path=ppt/tags/tag81.xml><?xml version="1.0" encoding="utf-8"?>
<p:tagLst xmlns:p="http://schemas.openxmlformats.org/presentationml/2006/main">
  <p:tag name="AS_UNIQUEID" val="747"/>
</p:tagLst>
</file>

<file path=ppt/tags/tag82.xml><?xml version="1.0" encoding="utf-8"?>
<p:tagLst xmlns:p="http://schemas.openxmlformats.org/presentationml/2006/main">
  <p:tag name="commondata" val="eyJoZGlkIjoiMDc0YmVkNzIyYTUyMGViMjlkZjRjOWNkOGFjNWZiMmU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2234</Words>
  <Application>WPS 演示</Application>
  <PresentationFormat>全屏显示(16:9)</PresentationFormat>
  <Paragraphs>353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黑体</vt:lpstr>
      <vt:lpstr>楷体</vt:lpstr>
      <vt:lpstr>微软雅黑</vt:lpstr>
      <vt:lpstr>Times New Roman</vt:lpstr>
      <vt:lpstr>Arial</vt:lpstr>
      <vt:lpstr>汉仪劲楷简</vt:lpstr>
      <vt:lpstr>Arial Unicode MS</vt:lpstr>
      <vt:lpstr>Calibri</vt:lpstr>
      <vt:lpstr>2_自定义设计方案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亚洲：印度非暴力不合作运动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印度和土耳其的民族解放运动</dc:title>
  <dc:creator>hong zhang</dc:creator>
  <cp:lastModifiedBy>Administrator</cp:lastModifiedBy>
  <cp:revision>148</cp:revision>
  <dcterms:created xsi:type="dcterms:W3CDTF">2018-10-24T03:02:00Z</dcterms:created>
  <dcterms:modified xsi:type="dcterms:W3CDTF">2024-07-03T08:41:52Z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EF2D4D0E17DD44D281CCC79DC54C1656</vt:lpwstr>
  </property>
</Properties>
</file>